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9" r:id="rId2"/>
    <p:sldId id="27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9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0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sv-SE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DFE1"/>
    <a:srgbClr val="FAEF59"/>
    <a:srgbClr val="388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89" autoAdjust="0"/>
  </p:normalViewPr>
  <p:slideViewPr>
    <p:cSldViewPr showGuides="1">
      <p:cViewPr>
        <p:scale>
          <a:sx n="100" d="100"/>
          <a:sy n="100" d="100"/>
        </p:scale>
        <p:origin x="936" y="4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1 - Rubrik, underrubrik, bild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20000" y="4320000"/>
            <a:ext cx="7824272" cy="720000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 smtClean="0"/>
              <a:t>Klicka här för att skriva in en underrubrik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6372000" y="0"/>
            <a:ext cx="2880000" cy="216000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r>
              <a:rPr lang="sv-SE" dirty="0" smtClean="0"/>
              <a:t>Klicka på ikonen för att </a:t>
            </a:r>
            <a:br>
              <a:rPr lang="sv-SE" dirty="0" smtClean="0"/>
            </a:br>
            <a:r>
              <a:rPr lang="sv-SE" dirty="0" smtClean="0"/>
              <a:t>lägga till en bild</a:t>
            </a:r>
          </a:p>
        </p:txBody>
      </p:sp>
      <p:sp>
        <p:nvSpPr>
          <p:cNvPr id="11" name="Platshållare för bild 9"/>
          <p:cNvSpPr>
            <a:spLocks noGrp="1"/>
          </p:cNvSpPr>
          <p:nvPr>
            <p:ph type="pic" sz="quarter" idx="15" hasCustomPrompt="1"/>
          </p:nvPr>
        </p:nvSpPr>
        <p:spPr>
          <a:xfrm>
            <a:off x="9306000" y="0"/>
            <a:ext cx="2880000" cy="216000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r>
              <a:rPr lang="sv-SE" dirty="0" smtClean="0"/>
              <a:t>Klicka på ikonen för att </a:t>
            </a:r>
            <a:br>
              <a:rPr lang="sv-SE" dirty="0" smtClean="0"/>
            </a:br>
            <a:r>
              <a:rPr lang="sv-SE" dirty="0" smtClean="0"/>
              <a:t>lägga till en bild</a:t>
            </a:r>
          </a:p>
        </p:txBody>
      </p:sp>
      <p:sp>
        <p:nvSpPr>
          <p:cNvPr id="12" name="Platshållare för bild 9"/>
          <p:cNvSpPr>
            <a:spLocks noGrp="1"/>
          </p:cNvSpPr>
          <p:nvPr>
            <p:ph type="pic" sz="quarter" idx="16" hasCustomPrompt="1"/>
          </p:nvPr>
        </p:nvSpPr>
        <p:spPr>
          <a:xfrm>
            <a:off x="9306000" y="2204864"/>
            <a:ext cx="2880000" cy="216000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r>
              <a:rPr lang="sv-SE" dirty="0" smtClean="0"/>
              <a:t>Klicka på ikonen för att </a:t>
            </a:r>
            <a:br>
              <a:rPr lang="sv-SE" dirty="0" smtClean="0"/>
            </a:br>
            <a:r>
              <a:rPr lang="sv-SE" dirty="0" smtClean="0"/>
              <a:t>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20000" y="2808000"/>
            <a:ext cx="7824272" cy="1440000"/>
          </a:xfrm>
        </p:spPr>
        <p:txBody>
          <a:bodyPr anchor="b"/>
          <a:lstStyle>
            <a:lvl1pPr algn="l">
              <a:defRPr sz="5100"/>
            </a:lvl1pPr>
          </a:lstStyle>
          <a:p>
            <a:r>
              <a:rPr lang="sv-SE" dirty="0" smtClean="0"/>
              <a:t>Klicka här för att skriva in en rubrik</a:t>
            </a:r>
            <a:endParaRPr lang="sv-SE" dirty="0"/>
          </a:p>
        </p:txBody>
      </p:sp>
      <p:sp>
        <p:nvSpPr>
          <p:cNvPr id="9" name="Platshållare för bild 9"/>
          <p:cNvSpPr>
            <a:spLocks noGrp="1"/>
          </p:cNvSpPr>
          <p:nvPr>
            <p:ph type="pic" sz="quarter" idx="17"/>
          </p:nvPr>
        </p:nvSpPr>
        <p:spPr>
          <a:xfrm>
            <a:off x="4528800" y="0"/>
            <a:ext cx="1800000" cy="126000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r>
              <a:rPr lang="sv-SE" smtClean="0"/>
              <a:t>Klicka på ikonen för att lägga till en bild</a:t>
            </a:r>
            <a:endParaRPr lang="sv-SE" dirty="0" smtClean="0"/>
          </a:p>
        </p:txBody>
      </p:sp>
      <p:sp>
        <p:nvSpPr>
          <p:cNvPr id="13" name="Platshållare för bild 9"/>
          <p:cNvSpPr>
            <a:spLocks noGrp="1"/>
          </p:cNvSpPr>
          <p:nvPr>
            <p:ph type="pic" sz="quarter" idx="18"/>
          </p:nvPr>
        </p:nvSpPr>
        <p:spPr>
          <a:xfrm>
            <a:off x="10392000" y="4410000"/>
            <a:ext cx="1800000" cy="126000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</a:lstStyle>
          <a:p>
            <a:r>
              <a:rPr lang="sv-SE" smtClean="0"/>
              <a:t>Klicka på ikonen för att lägga till en bild</a:t>
            </a:r>
            <a:endParaRPr lang="sv-SE" dirty="0" smtClean="0"/>
          </a:p>
        </p:txBody>
      </p:sp>
      <p:pic>
        <p:nvPicPr>
          <p:cNvPr id="15" name="Bildobjekt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2" y="540000"/>
            <a:ext cx="1192745" cy="360000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733315"/>
            <a:ext cx="6192688" cy="123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3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- Rubrik och 3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002" y="900000"/>
            <a:ext cx="10801348" cy="1080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720000" y="2052000"/>
            <a:ext cx="3477600" cy="4140000"/>
          </a:xfrm>
        </p:spPr>
        <p:txBody>
          <a:bodyPr>
            <a:normAutofit/>
          </a:bodyPr>
          <a:lstStyle>
            <a:lvl1pPr marL="180975" indent="-180975">
              <a:buFont typeface="Arial" panose="020B0604020202020204" pitchFamily="34" charset="0"/>
              <a:buChar char="•"/>
              <a:defRPr sz="1800" baseline="0"/>
            </a:lvl1pPr>
            <a:lvl2pPr marL="274631" indent="0">
              <a:buNone/>
              <a:defRPr/>
            </a:lvl2pPr>
            <a:lvl3pPr marL="627047" indent="0">
              <a:buNone/>
              <a:defRPr/>
            </a:lvl3pPr>
            <a:lvl4pPr marL="985813" indent="0">
              <a:buNone/>
              <a:defRPr/>
            </a:lvl4pPr>
            <a:lvl5pPr marL="1342990" indent="0">
              <a:buNone/>
              <a:defRPr/>
            </a:lvl5pPr>
          </a:lstStyle>
          <a:p>
            <a:pPr lvl="0"/>
            <a:r>
              <a:rPr lang="sv-SE" dirty="0" smtClean="0"/>
              <a:t>Klicka här för att skriva in text eller välj objekt på bilderna nedan</a:t>
            </a:r>
          </a:p>
        </p:txBody>
      </p:sp>
      <p:sp>
        <p:nvSpPr>
          <p:cNvPr id="8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4381876" y="2052000"/>
            <a:ext cx="3477600" cy="4140000"/>
          </a:xfrm>
        </p:spPr>
        <p:txBody>
          <a:bodyPr>
            <a:normAutofit/>
          </a:bodyPr>
          <a:lstStyle>
            <a:lvl1pPr marL="180975" indent="-180975">
              <a:buFont typeface="Arial" panose="020B0604020202020204" pitchFamily="34" charset="0"/>
              <a:buChar char="•"/>
              <a:defRPr sz="1800" baseline="0"/>
            </a:lvl1pPr>
            <a:lvl2pPr marL="274631" indent="0">
              <a:buNone/>
              <a:defRPr/>
            </a:lvl2pPr>
            <a:lvl3pPr marL="627047" indent="0">
              <a:buNone/>
              <a:defRPr/>
            </a:lvl3pPr>
            <a:lvl4pPr marL="985813" indent="0">
              <a:buNone/>
              <a:defRPr/>
            </a:lvl4pPr>
            <a:lvl5pPr marL="1342990" indent="0">
              <a:buNone/>
              <a:defRPr/>
            </a:lvl5pPr>
          </a:lstStyle>
          <a:p>
            <a:pPr lvl="0"/>
            <a:r>
              <a:rPr lang="sv-SE" dirty="0" smtClean="0"/>
              <a:t>Klicka här för att skriva in text eller välj objekt på bilderna nedan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idx="11" hasCustomPrompt="1"/>
          </p:nvPr>
        </p:nvSpPr>
        <p:spPr>
          <a:xfrm>
            <a:off x="8043750" y="2052000"/>
            <a:ext cx="3477600" cy="4140000"/>
          </a:xfrm>
        </p:spPr>
        <p:txBody>
          <a:bodyPr>
            <a:normAutofit/>
          </a:bodyPr>
          <a:lstStyle>
            <a:lvl1pPr marL="180975" indent="-180975">
              <a:buFont typeface="Arial" panose="020B0604020202020204" pitchFamily="34" charset="0"/>
              <a:buChar char="•"/>
              <a:defRPr sz="1800" baseline="0"/>
            </a:lvl1pPr>
            <a:lvl2pPr marL="274631" indent="0">
              <a:buNone/>
              <a:defRPr/>
            </a:lvl2pPr>
            <a:lvl3pPr marL="627047" indent="0">
              <a:buNone/>
              <a:defRPr/>
            </a:lvl3pPr>
            <a:lvl4pPr marL="985813" indent="0">
              <a:buNone/>
              <a:defRPr/>
            </a:lvl4pPr>
            <a:lvl5pPr marL="1342990" indent="0">
              <a:buNone/>
              <a:defRPr/>
            </a:lvl5pPr>
          </a:lstStyle>
          <a:p>
            <a:pPr lvl="0"/>
            <a:r>
              <a:rPr lang="sv-SE" dirty="0" smtClean="0"/>
              <a:t>Klicka här för att skriva in text eller välj objekt på bilderna nedan</a:t>
            </a:r>
          </a:p>
        </p:txBody>
      </p:sp>
    </p:spTree>
    <p:extLst>
      <p:ext uri="{BB962C8B-B14F-4D97-AF65-F5344CB8AC3E}">
        <p14:creationId xmlns:p14="http://schemas.microsoft.com/office/powerpoint/2010/main" val="2477998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- Rubrik, underrubrik och 3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002" y="900000"/>
            <a:ext cx="10801348" cy="1080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text 8"/>
          <p:cNvSpPr>
            <a:spLocks noGrp="1"/>
          </p:cNvSpPr>
          <p:nvPr>
            <p:ph type="body" sz="quarter" idx="17" hasCustomPrompt="1"/>
          </p:nvPr>
        </p:nvSpPr>
        <p:spPr>
          <a:xfrm>
            <a:off x="719999" y="2052000"/>
            <a:ext cx="10800000" cy="432000"/>
          </a:xfrm>
        </p:spPr>
        <p:txBody>
          <a:bodyPr anchor="ctr" anchorCtr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smtClean="0"/>
              <a:t>Klicka här för att skriva in en underrubrik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720000" y="2556000"/>
            <a:ext cx="3477600" cy="3636000"/>
          </a:xfrm>
        </p:spPr>
        <p:txBody>
          <a:bodyPr>
            <a:normAutofit/>
          </a:bodyPr>
          <a:lstStyle>
            <a:lvl1pPr marL="180975" indent="-180975">
              <a:buFont typeface="Arial" panose="020B0604020202020204" pitchFamily="34" charset="0"/>
              <a:buChar char="•"/>
              <a:defRPr sz="1800" baseline="0"/>
            </a:lvl1pPr>
            <a:lvl2pPr marL="274631" indent="0">
              <a:buNone/>
              <a:defRPr/>
            </a:lvl2pPr>
            <a:lvl3pPr marL="627047" indent="0">
              <a:buNone/>
              <a:defRPr/>
            </a:lvl3pPr>
            <a:lvl4pPr marL="985813" indent="0">
              <a:buNone/>
              <a:defRPr/>
            </a:lvl4pPr>
            <a:lvl5pPr marL="1342990" indent="0">
              <a:buNone/>
              <a:defRPr/>
            </a:lvl5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4381876" y="2556000"/>
            <a:ext cx="3477600" cy="3636000"/>
          </a:xfrm>
        </p:spPr>
        <p:txBody>
          <a:bodyPr>
            <a:normAutofit/>
          </a:bodyPr>
          <a:lstStyle>
            <a:lvl1pPr marL="180975" indent="-180975">
              <a:buFont typeface="Arial" panose="020B0604020202020204" pitchFamily="34" charset="0"/>
              <a:buChar char="•"/>
              <a:defRPr sz="1800" baseline="0"/>
            </a:lvl1pPr>
            <a:lvl2pPr marL="274631" indent="0">
              <a:buNone/>
              <a:defRPr/>
            </a:lvl2pPr>
            <a:lvl3pPr marL="627047" indent="0">
              <a:buNone/>
              <a:defRPr/>
            </a:lvl3pPr>
            <a:lvl4pPr marL="985813" indent="0">
              <a:buNone/>
              <a:defRPr/>
            </a:lvl4pPr>
            <a:lvl5pPr marL="1342990" indent="0">
              <a:buNone/>
              <a:defRPr/>
            </a:lvl5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idx="11" hasCustomPrompt="1"/>
          </p:nvPr>
        </p:nvSpPr>
        <p:spPr>
          <a:xfrm>
            <a:off x="8043750" y="2556000"/>
            <a:ext cx="3477600" cy="3636000"/>
          </a:xfrm>
        </p:spPr>
        <p:txBody>
          <a:bodyPr>
            <a:normAutofit/>
          </a:bodyPr>
          <a:lstStyle>
            <a:lvl1pPr marL="180975" indent="-180975">
              <a:buFont typeface="Arial" panose="020B0604020202020204" pitchFamily="34" charset="0"/>
              <a:buChar char="•"/>
              <a:defRPr sz="1800" baseline="0"/>
            </a:lvl1pPr>
            <a:lvl2pPr marL="274631" indent="0">
              <a:buNone/>
              <a:defRPr/>
            </a:lvl2pPr>
            <a:lvl3pPr marL="627047" indent="0">
              <a:buNone/>
              <a:defRPr/>
            </a:lvl3pPr>
            <a:lvl4pPr marL="985813" indent="0">
              <a:buNone/>
              <a:defRPr/>
            </a:lvl4pPr>
            <a:lvl5pPr marL="1342990" indent="0">
              <a:buNone/>
              <a:defRPr/>
            </a:lvl5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</p:spTree>
    <p:extLst>
      <p:ext uri="{BB962C8B-B14F-4D97-AF65-F5344CB8AC3E}">
        <p14:creationId xmlns:p14="http://schemas.microsoft.com/office/powerpoint/2010/main" val="145887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- 4 bilder utan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720000" y="1440000"/>
            <a:ext cx="5292000" cy="206100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6156000" y="1440000"/>
            <a:ext cx="5328000" cy="206100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720000" y="3645024"/>
            <a:ext cx="5292000" cy="20972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156000" y="3645024"/>
            <a:ext cx="5328000" cy="20972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4557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- Stor bild utan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720000" y="1440000"/>
            <a:ext cx="10800000" cy="42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200"/>
            </a:lvl5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</p:spTree>
    <p:extLst>
      <p:ext uri="{BB962C8B-B14F-4D97-AF65-F5344CB8AC3E}">
        <p14:creationId xmlns:p14="http://schemas.microsoft.com/office/powerpoint/2010/main" val="3409220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200"/>
            </a:lvl5pPr>
          </a:lstStyle>
          <a:p>
            <a:pPr lvl="0"/>
            <a:r>
              <a:rPr lang="sv-SE" dirty="0" smtClean="0"/>
              <a:t>Klicka här för att skriva in text eller välj objekt på bilderna nedan</a:t>
            </a:r>
          </a:p>
        </p:txBody>
      </p:sp>
    </p:spTree>
    <p:extLst>
      <p:ext uri="{BB962C8B-B14F-4D97-AF65-F5344CB8AC3E}">
        <p14:creationId xmlns:p14="http://schemas.microsoft.com/office/powerpoint/2010/main" val="353695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 userDrawn="1"/>
        </p:nvSpPr>
        <p:spPr>
          <a:xfrm>
            <a:off x="3479907" y="4439403"/>
            <a:ext cx="52321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24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regiongavleborg.se </a:t>
            </a:r>
            <a:endParaRPr lang="sv-SE" sz="2800" b="1" dirty="0"/>
          </a:p>
        </p:txBody>
      </p:sp>
      <p:pic>
        <p:nvPicPr>
          <p:cNvPr id="1026" name="Picture 2" descr="G:\Information\Mallar\Mallar Visuell identitet\@Regionmallar_2015\Logotyper\Koncernlogotyp region\Koncernlogotyp färg\Koncernlogotyp_fär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778" y="2852936"/>
            <a:ext cx="4018447" cy="121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947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2 - Rubrik och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20002" y="5085016"/>
            <a:ext cx="10801351" cy="720000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 smtClean="0"/>
              <a:t>Klicka här för att skriva in en underrubrik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20002" y="3573016"/>
            <a:ext cx="10801351" cy="1440000"/>
          </a:xfrm>
        </p:spPr>
        <p:txBody>
          <a:bodyPr anchor="b"/>
          <a:lstStyle>
            <a:lvl1pPr algn="l">
              <a:defRPr sz="5100"/>
            </a:lvl1pPr>
          </a:lstStyle>
          <a:p>
            <a:r>
              <a:rPr lang="sv-SE" dirty="0" smtClean="0"/>
              <a:t>Klicka här för att skriva in en rubrik</a:t>
            </a:r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2" y="540000"/>
            <a:ext cx="1192745" cy="36000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733315"/>
            <a:ext cx="6192688" cy="123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27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ida 3 - Rubrik, underrubrik, stående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20001" y="2060848"/>
            <a:ext cx="5880057" cy="21600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sv-SE" dirty="0" smtClean="0"/>
              <a:t>Klicka här för att skriva in en rubrik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20001" y="4320000"/>
            <a:ext cx="5880057" cy="720000"/>
          </a:xfrm>
        </p:spPr>
        <p:txBody>
          <a:bodyPr/>
          <a:lstStyle>
            <a:lvl1pPr marL="0" indent="0" algn="l">
              <a:buNone/>
              <a:defRPr sz="24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sv-SE" dirty="0" smtClean="0"/>
              <a:t>Klicka här för att skriva in en underrubrik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960096" y="0"/>
            <a:ext cx="5243904" cy="6858000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2" y="540000"/>
            <a:ext cx="1192745" cy="36000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5733315"/>
            <a:ext cx="6192688" cy="123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94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- Rubrik och en ruta för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0002" y="900000"/>
            <a:ext cx="10801348" cy="1080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skriva in en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720000" y="2052000"/>
            <a:ext cx="10801349" cy="4140000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  <a:lvl2pPr marL="274630" indent="0">
              <a:buFontTx/>
              <a:buNone/>
              <a:defRPr/>
            </a:lvl2pPr>
            <a:lvl3pPr marL="627047" indent="0">
              <a:buFontTx/>
              <a:buNone/>
              <a:defRPr/>
            </a:lvl3pPr>
            <a:lvl4pPr marL="1071536" indent="0">
              <a:buFontTx/>
              <a:buNone/>
              <a:defRPr/>
            </a:lvl4pPr>
            <a:lvl5pPr marL="1436651" indent="0">
              <a:buFontTx/>
              <a:buNone/>
              <a:defRPr/>
            </a:lvl5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</p:spTree>
    <p:extLst>
      <p:ext uri="{BB962C8B-B14F-4D97-AF65-F5344CB8AC3E}">
        <p14:creationId xmlns:p14="http://schemas.microsoft.com/office/powerpoint/2010/main" val="278995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- Rubrik, underrubrik och en ruta för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0002" y="900000"/>
            <a:ext cx="10801348" cy="1080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skriva in en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720000" y="2556000"/>
            <a:ext cx="10801349" cy="3636000"/>
          </a:xfrm>
        </p:spPr>
        <p:txBody>
          <a:bodyPr>
            <a:normAutofit/>
          </a:bodyPr>
          <a:lstStyle>
            <a:lvl1pPr marL="180975" indent="-180975">
              <a:buFont typeface="Arial" panose="020B0604020202020204" pitchFamily="34" charset="0"/>
              <a:buChar char="•"/>
              <a:defRPr sz="2000"/>
            </a:lvl1pPr>
            <a:lvl2pPr marL="274630" indent="0">
              <a:buFontTx/>
              <a:buNone/>
              <a:defRPr sz="1900"/>
            </a:lvl2pPr>
            <a:lvl3pPr marL="627047" indent="0">
              <a:buFontTx/>
              <a:buNone/>
              <a:defRPr sz="1600"/>
            </a:lvl3pPr>
            <a:lvl4pPr marL="1071536" indent="0">
              <a:buFontTx/>
              <a:buNone/>
              <a:defRPr sz="1500"/>
            </a:lvl4pPr>
            <a:lvl5pPr marL="1436651" indent="0">
              <a:buFontTx/>
              <a:buNone/>
              <a:defRPr sz="1200"/>
            </a:lvl5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  <p:sp>
        <p:nvSpPr>
          <p:cNvPr id="8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719999" y="2052000"/>
            <a:ext cx="10800000" cy="432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Klicka här för att skriva en underrubrik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0942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- Rubrik, punktlista och två rutor för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002" y="900000"/>
            <a:ext cx="10801348" cy="1080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720000" y="2052000"/>
            <a:ext cx="5256000" cy="4140000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defRPr baseline="0"/>
            </a:lvl1pPr>
            <a:lvl2pPr marL="274631" indent="0">
              <a:buNone/>
              <a:defRPr/>
            </a:lvl2pPr>
            <a:lvl3pPr marL="627047" indent="0">
              <a:buNone/>
              <a:defRPr/>
            </a:lvl3pPr>
            <a:lvl4pPr marL="985813" indent="0">
              <a:buNone/>
              <a:defRPr/>
            </a:lvl4pPr>
            <a:lvl5pPr marL="1342990" indent="0">
              <a:buNone/>
              <a:defRPr/>
            </a:lvl5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14" hasCustomPrompt="1"/>
          </p:nvPr>
        </p:nvSpPr>
        <p:spPr>
          <a:xfrm>
            <a:off x="6265137" y="2052000"/>
            <a:ext cx="5256213" cy="4138612"/>
          </a:xfrm>
        </p:spPr>
        <p:txBody>
          <a:bodyPr/>
          <a:lstStyle/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</p:spTree>
    <p:extLst>
      <p:ext uri="{BB962C8B-B14F-4D97-AF65-F5344CB8AC3E}">
        <p14:creationId xmlns:p14="http://schemas.microsoft.com/office/powerpoint/2010/main" val="769971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- Rubrik, underrubrik och två rutor för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002" y="900000"/>
            <a:ext cx="10801348" cy="1080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720000" y="2556000"/>
            <a:ext cx="5256000" cy="363600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200"/>
            </a:lvl5pPr>
          </a:lstStyle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 smtClean="0"/>
              <a:t>Klicka här för att skriva in text eller välj objekt på ikonerna nedan</a:t>
            </a:r>
          </a:p>
        </p:txBody>
      </p:sp>
      <p:sp>
        <p:nvSpPr>
          <p:cNvPr id="7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719999" y="2052000"/>
            <a:ext cx="10800000" cy="432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Klicka här för att skriva en underrubrik</a:t>
            </a:r>
            <a:endParaRPr lang="sv-SE" dirty="0"/>
          </a:p>
        </p:txBody>
      </p:sp>
      <p:sp>
        <p:nvSpPr>
          <p:cNvPr id="6" name="Platshållare för innehåll 4"/>
          <p:cNvSpPr>
            <a:spLocks noGrp="1"/>
          </p:cNvSpPr>
          <p:nvPr>
            <p:ph sz="quarter" idx="15" hasCustomPrompt="1"/>
          </p:nvPr>
        </p:nvSpPr>
        <p:spPr>
          <a:xfrm>
            <a:off x="6265137" y="2556000"/>
            <a:ext cx="5256213" cy="363461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</p:spTree>
    <p:extLst>
      <p:ext uri="{BB962C8B-B14F-4D97-AF65-F5344CB8AC3E}">
        <p14:creationId xmlns:p14="http://schemas.microsoft.com/office/powerpoint/2010/main" val="1490734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-Rubrik,  2 mindre objekt till vänster och 1 större objekt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0002" y="900000"/>
            <a:ext cx="10801348" cy="108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dirty="0" smtClean="0"/>
              <a:t>Klicka här för att lägga till en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5040000" y="2052000"/>
            <a:ext cx="6480000" cy="41133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720000" y="2052000"/>
            <a:ext cx="3960000" cy="198000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200"/>
            </a:lvl5pPr>
          </a:lstStyle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 smtClean="0"/>
              <a:t>Klicka här för att skriva in text eller välj objekt på ikonerna nedan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1" hasCustomPrompt="1"/>
          </p:nvPr>
        </p:nvSpPr>
        <p:spPr>
          <a:xfrm>
            <a:off x="720000" y="4183200"/>
            <a:ext cx="3960000" cy="1980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200"/>
            </a:lvl5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</p:spTree>
    <p:extLst>
      <p:ext uri="{BB962C8B-B14F-4D97-AF65-F5344CB8AC3E}">
        <p14:creationId xmlns:p14="http://schemas.microsoft.com/office/powerpoint/2010/main" val="105339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 - Rubrik, underrubrik, 2 mindre objekt till vänster och 1 större objekt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0002" y="900000"/>
            <a:ext cx="10801348" cy="108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dirty="0" smtClean="0"/>
              <a:t>Klicka här för att lägga till en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5040000" y="2556000"/>
            <a:ext cx="6480000" cy="36093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200"/>
            </a:lvl5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  <p:sp>
        <p:nvSpPr>
          <p:cNvPr id="8" name="Platshållare för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719999" y="2052000"/>
            <a:ext cx="10800000" cy="432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Klicka här för att skriva en underrubrik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idx="10" hasCustomPrompt="1"/>
          </p:nvPr>
        </p:nvSpPr>
        <p:spPr>
          <a:xfrm>
            <a:off x="720000" y="2558160"/>
            <a:ext cx="3960000" cy="1692000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200"/>
            </a:lvl5pPr>
          </a:lstStyle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 smtClean="0"/>
              <a:t>Klicka här för att skriva in text eller välj objekt på ikonerna nedan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idx="11" hasCustomPrompt="1"/>
          </p:nvPr>
        </p:nvSpPr>
        <p:spPr>
          <a:xfrm>
            <a:off x="720000" y="4471200"/>
            <a:ext cx="3960000" cy="169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200"/>
            </a:lvl5pPr>
          </a:lstStyle>
          <a:p>
            <a:pPr lvl="0"/>
            <a:r>
              <a:rPr lang="sv-SE" dirty="0" smtClean="0"/>
              <a:t>Klicka här för att skriva in text eller välj objekt på ikonerna nedan</a:t>
            </a:r>
          </a:p>
        </p:txBody>
      </p:sp>
    </p:spTree>
    <p:extLst>
      <p:ext uri="{BB962C8B-B14F-4D97-AF65-F5344CB8AC3E}">
        <p14:creationId xmlns:p14="http://schemas.microsoft.com/office/powerpoint/2010/main" val="2448962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20002" y="900000"/>
            <a:ext cx="10801348" cy="1080000"/>
          </a:xfrm>
          <a:prstGeom prst="rect">
            <a:avLst/>
          </a:prstGeom>
        </p:spPr>
        <p:txBody>
          <a:bodyPr vert="horz" lIns="91438" tIns="45719" rIns="91438" bIns="45719" rtlCol="0" anchor="b" anchorCtr="0">
            <a:normAutofit/>
          </a:bodyPr>
          <a:lstStyle/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0000" y="2052000"/>
            <a:ext cx="10801349" cy="41400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635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63" r:id="rId2"/>
    <p:sldLayoutId id="2147483664" r:id="rId3"/>
    <p:sldLayoutId id="2147483666" r:id="rId4"/>
    <p:sldLayoutId id="2147483728" r:id="rId5"/>
    <p:sldLayoutId id="2147483669" r:id="rId6"/>
    <p:sldLayoutId id="2147483729" r:id="rId7"/>
    <p:sldLayoutId id="2147483670" r:id="rId8"/>
    <p:sldLayoutId id="2147483730" r:id="rId9"/>
    <p:sldLayoutId id="2147483672" r:id="rId10"/>
    <p:sldLayoutId id="2147483732" r:id="rId11"/>
    <p:sldLayoutId id="2147483673" r:id="rId12"/>
    <p:sldLayoutId id="2147483674" r:id="rId13"/>
    <p:sldLayoutId id="2147483733" r:id="rId14"/>
    <p:sldLayoutId id="2147483735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58" indent="-182558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44489" indent="-169858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05" indent="-182558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54094" indent="-182558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10" indent="-182558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5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88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1253">
          <p15:clr>
            <a:srgbClr val="F26B43"/>
          </p15:clr>
        </p15:guide>
        <p15:guide id="6" orient="horz" pos="3748">
          <p15:clr>
            <a:srgbClr val="F26B43"/>
          </p15:clr>
        </p15:guide>
        <p15:guide id="7" pos="72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derrubrik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Workshop-material</a:t>
            </a:r>
            <a:endParaRPr lang="sv-SE" dirty="0"/>
          </a:p>
        </p:txBody>
      </p:sp>
      <p:sp>
        <p:nvSpPr>
          <p:cNvPr id="12" name="Rubrik 1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4300" dirty="0" smtClean="0"/>
              <a:t>Implementeringsplan Min vård Gävleborg</a:t>
            </a:r>
            <a:endParaRPr lang="sv-SE" sz="4300" dirty="0"/>
          </a:p>
        </p:txBody>
      </p:sp>
    </p:spTree>
    <p:extLst>
      <p:ext uri="{BB962C8B-B14F-4D97-AF65-F5344CB8AC3E}">
        <p14:creationId xmlns:p14="http://schemas.microsoft.com/office/powerpoint/2010/main" val="3142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Verksamhetsnära planering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41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123571"/>
            <a:ext cx="5880057" cy="2620623"/>
          </a:xfrm>
        </p:spPr>
        <p:txBody>
          <a:bodyPr>
            <a:noAutofit/>
          </a:bodyPr>
          <a:lstStyle/>
          <a:p>
            <a:r>
              <a:rPr lang="sv-SE" sz="3000" dirty="0"/>
              <a:t>Hur ska vi i vår ledningsgrupp tillgodose att alla medarbetare och chefer i vårt </a:t>
            </a:r>
            <a:r>
              <a:rPr lang="sv-SE" sz="3000" dirty="0" err="1" smtClean="0"/>
              <a:t>verksamhets-område</a:t>
            </a:r>
            <a:r>
              <a:rPr lang="sv-SE" sz="3000" dirty="0" smtClean="0"/>
              <a:t> </a:t>
            </a:r>
            <a:r>
              <a:rPr lang="sv-SE" sz="3000" dirty="0"/>
              <a:t>har utbildning och </a:t>
            </a:r>
            <a:r>
              <a:rPr lang="sv-SE" sz="3000" dirty="0" smtClean="0"/>
              <a:t>kunskap </a:t>
            </a:r>
            <a:r>
              <a:rPr lang="sv-SE" sz="3000" dirty="0"/>
              <a:t>om Clinic24 och Min vård Gävleborg</a:t>
            </a:r>
            <a:r>
              <a:rPr lang="sv-SE" sz="3000" dirty="0" smtClean="0"/>
              <a:t>?</a:t>
            </a:r>
            <a:endParaRPr lang="sv-SE" sz="3000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2" b="63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865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139198"/>
            <a:ext cx="5880057" cy="2592048"/>
          </a:xfrm>
        </p:spPr>
        <p:txBody>
          <a:bodyPr>
            <a:noAutofit/>
          </a:bodyPr>
          <a:lstStyle/>
          <a:p>
            <a:r>
              <a:rPr lang="sv-SE" sz="3000" dirty="0"/>
              <a:t>Hur ska vi i vår ledningsgrupp säkerställa att nya medarbetare i vårt verksamhetsområde introduceras och utbildas i Clinic24 och Min vård Gävleborg</a:t>
            </a:r>
            <a:r>
              <a:rPr lang="sv-SE" sz="3000" dirty="0" smtClean="0"/>
              <a:t>?</a:t>
            </a:r>
            <a:endParaRPr lang="sv-SE" sz="3000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5" r="260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358645"/>
            <a:ext cx="5880057" cy="2160000"/>
          </a:xfrm>
        </p:spPr>
        <p:txBody>
          <a:bodyPr>
            <a:noAutofit/>
          </a:bodyPr>
          <a:lstStyle/>
          <a:p>
            <a:r>
              <a:rPr lang="sv-SE" sz="3000" dirty="0"/>
              <a:t>Hur ska vi i vår ledningsgrupp kommunicera i vårt verksamhetsområde för att hålla medarbetarna uppdaterade om Min vård Gävleborg? </a:t>
            </a:r>
            <a:endParaRPr lang="sv-SE" sz="3000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r="253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32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353312"/>
            <a:ext cx="5880057" cy="2160000"/>
          </a:xfrm>
        </p:spPr>
        <p:txBody>
          <a:bodyPr>
            <a:noAutofit/>
          </a:bodyPr>
          <a:lstStyle/>
          <a:p>
            <a:r>
              <a:rPr lang="sv-SE" sz="3000" dirty="0"/>
              <a:t>Hur ska vi i vår ledningsgrupp arbeta i vårt verksamhetsområde för att erbjuda patienterna fast vårdkontakt eller behandlande roll</a:t>
            </a:r>
            <a:r>
              <a:rPr lang="sv-SE" sz="3000" dirty="0" smtClean="0"/>
              <a:t>?</a:t>
            </a:r>
            <a:endParaRPr lang="sv-SE" sz="3000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r="24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197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344928"/>
            <a:ext cx="5880057" cy="2160000"/>
          </a:xfrm>
        </p:spPr>
        <p:txBody>
          <a:bodyPr>
            <a:normAutofit fontScale="90000"/>
          </a:bodyPr>
          <a:lstStyle/>
          <a:p>
            <a:r>
              <a:rPr lang="sv-SE" sz="3300" dirty="0"/>
              <a:t>Hur ska vi i vår ledningsgrupp säkerställa att alla medarbetare i vårt verksamhetsområde har arbetsplatser anpassade för digitala besök?</a:t>
            </a:r>
            <a:endParaRPr lang="sv-SE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r="24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23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530996"/>
            <a:ext cx="5880057" cy="1800200"/>
          </a:xfrm>
        </p:spPr>
        <p:txBody>
          <a:bodyPr>
            <a:normAutofit/>
          </a:bodyPr>
          <a:lstStyle/>
          <a:p>
            <a:r>
              <a:rPr lang="sv-SE" sz="3000" dirty="0"/>
              <a:t>Hur ska vi i vår ledningsgrupp arbeta för samverkan inom vårt verksamhetsområde gällande ärenden i Min vård Gävleborg?</a:t>
            </a: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r="24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61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564904"/>
            <a:ext cx="5880057" cy="1728192"/>
          </a:xfrm>
        </p:spPr>
        <p:txBody>
          <a:bodyPr>
            <a:normAutofit fontScale="90000"/>
          </a:bodyPr>
          <a:lstStyle/>
          <a:p>
            <a:r>
              <a:rPr lang="sv-SE" sz="3000" dirty="0"/>
              <a:t>Hur ska vi i vår ledningsgrupp arbeta för samverkan med andra verksamhetsområden gällande ärenden i Min vård Gävleborg? 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latshållare för innehåll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94" b="14943"/>
          <a:stretch/>
        </p:blipFill>
        <p:spPr>
          <a:xfrm>
            <a:off x="6960096" y="8781"/>
            <a:ext cx="5328592" cy="6912768"/>
          </a:xfrm>
          <a:prstGeom prst="rect">
            <a:avLst/>
          </a:prstGeom>
        </p:spPr>
      </p:pic>
      <p:pic>
        <p:nvPicPr>
          <p:cNvPr id="6" name="Bildobjekt 5" descr="Region_karta-kommungrans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8" t="16051" r="35818" b="4659"/>
          <a:stretch/>
        </p:blipFill>
        <p:spPr>
          <a:xfrm>
            <a:off x="7669362" y="1268760"/>
            <a:ext cx="3825056" cy="49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3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5700" dirty="0"/>
              <a:t>Daglig </a:t>
            </a:r>
            <a:r>
              <a:rPr lang="sv-SE" sz="5700" dirty="0" smtClean="0"/>
              <a:t>styrning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91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205104"/>
            <a:ext cx="5880057" cy="3168112"/>
          </a:xfrm>
        </p:spPr>
        <p:txBody>
          <a:bodyPr>
            <a:noAutofit/>
          </a:bodyPr>
          <a:lstStyle/>
          <a:p>
            <a:r>
              <a:rPr lang="sv-SE" sz="3000" dirty="0"/>
              <a:t>Hur ska vi i vår ledningsgrupp säkerställa att digitala patienter i vårt verksamhetsområde hanteras med samma dignitet som fysiska besökare? </a:t>
            </a:r>
            <a:r>
              <a:rPr lang="sv-SE" sz="3000" dirty="0" smtClean="0"/>
              <a:t/>
            </a:r>
            <a:br>
              <a:rPr lang="sv-SE" sz="3000" dirty="0" smtClean="0"/>
            </a:br>
            <a:r>
              <a:rPr lang="sv-SE" sz="3000" dirty="0" smtClean="0"/>
              <a:t/>
            </a:r>
            <a:br>
              <a:rPr lang="sv-SE" sz="3000" dirty="0" smtClean="0"/>
            </a:br>
            <a:r>
              <a:rPr lang="sv-SE" sz="2000" dirty="0" smtClean="0"/>
              <a:t>Exempelvis</a:t>
            </a:r>
            <a:r>
              <a:rPr lang="sv-SE" sz="2000" dirty="0"/>
              <a:t>, ingen patient lämnas i varken det fysiska eller digitala väntrummet efter stängning</a:t>
            </a:r>
            <a:r>
              <a:rPr lang="sv-SE" sz="2000" dirty="0" smtClean="0"/>
              <a:t>.</a:t>
            </a:r>
            <a:endParaRPr lang="sv-SE" sz="2000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45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03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Förändringsarbete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82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349120"/>
            <a:ext cx="5880057" cy="2160000"/>
          </a:xfrm>
        </p:spPr>
        <p:txBody>
          <a:bodyPr>
            <a:normAutofit/>
          </a:bodyPr>
          <a:lstStyle/>
          <a:p>
            <a:r>
              <a:rPr lang="sv-SE" sz="3000" dirty="0"/>
              <a:t>Hur ska vi i vår ledningsgrupp arbeta för att bibehålla patientsäkerheten i de ärenden som kommer till oss via </a:t>
            </a:r>
            <a:r>
              <a:rPr lang="sv-SE" sz="3000" dirty="0" smtClean="0"/>
              <a:t/>
            </a:r>
            <a:br>
              <a:rPr lang="sv-SE" sz="3000" dirty="0" smtClean="0"/>
            </a:br>
            <a:r>
              <a:rPr lang="sv-SE" sz="3000" dirty="0" smtClean="0"/>
              <a:t>Min </a:t>
            </a:r>
            <a:r>
              <a:rPr lang="sv-SE" sz="3000" dirty="0"/>
              <a:t>vård Gävleborg? </a:t>
            </a:r>
            <a:endParaRPr lang="sv-SE" sz="3000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6" r="245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10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1710333"/>
            <a:ext cx="5880057" cy="3456086"/>
          </a:xfrm>
        </p:spPr>
        <p:txBody>
          <a:bodyPr>
            <a:noAutofit/>
          </a:bodyPr>
          <a:lstStyle/>
          <a:p>
            <a:r>
              <a:rPr lang="sv-SE" sz="3000" dirty="0"/>
              <a:t>Hur ska vi i vår ledningsgrupp arbeta med att anpassa tidböcker och bemanning i vårt verksamhetsområde för att ta hand om digitala besök, besök bokade via bokningsbiljetter, konsultationer och asynkrona chattar?</a:t>
            </a:r>
            <a:endParaRPr lang="sv-SE" sz="3000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r="24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87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6960096" y="0"/>
            <a:ext cx="5243904" cy="6858000"/>
          </a:xfrm>
          <a:prstGeom prst="rect">
            <a:avLst/>
          </a:prstGeom>
          <a:solidFill>
            <a:srgbClr val="AED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171196"/>
            <a:ext cx="5880057" cy="2520040"/>
          </a:xfrm>
        </p:spPr>
        <p:txBody>
          <a:bodyPr>
            <a:noAutofit/>
          </a:bodyPr>
          <a:lstStyle/>
          <a:p>
            <a:r>
              <a:rPr lang="sv-SE" sz="3000" dirty="0"/>
              <a:t>Hur ska vi i vår ledningsgrupp arbeta med justering av tidböcker och bemanning i vårt verksamhetsområde vid eventuellt ökat eller minskat inflöde av digitala ärenden</a:t>
            </a:r>
            <a:r>
              <a:rPr lang="sv-SE" sz="3000" dirty="0" smtClean="0"/>
              <a:t>?</a:t>
            </a:r>
            <a:endParaRPr lang="sv-SE" sz="30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465734"/>
            <a:ext cx="5231904" cy="39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ctrTitle"/>
          </p:nvPr>
        </p:nvSpPr>
        <p:spPr>
          <a:xfrm>
            <a:off x="720001" y="2171910"/>
            <a:ext cx="5880057" cy="2528295"/>
          </a:xfrm>
        </p:spPr>
        <p:txBody>
          <a:bodyPr>
            <a:noAutofit/>
          </a:bodyPr>
          <a:lstStyle/>
          <a:p>
            <a:r>
              <a:rPr lang="sv-SE" sz="3000" dirty="0"/>
              <a:t>Hur säkerställer vi i vår ledningsgrupp att samtliga yrkesgrupper i </a:t>
            </a:r>
            <a:r>
              <a:rPr lang="sv-SE" sz="3000" dirty="0" err="1" smtClean="0"/>
              <a:t>verksamhets-området</a:t>
            </a:r>
            <a:r>
              <a:rPr lang="sv-SE" sz="3000" dirty="0" smtClean="0"/>
              <a:t> </a:t>
            </a:r>
            <a:r>
              <a:rPr lang="sv-SE" sz="3000" dirty="0"/>
              <a:t>förstår syfte, mål och patientnyttan med Min vård Gävleborg?</a:t>
            </a:r>
          </a:p>
        </p:txBody>
      </p:sp>
      <p:pic>
        <p:nvPicPr>
          <p:cNvPr id="10" name="Platshållare för bild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2" b="63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25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535357"/>
            <a:ext cx="5880057" cy="1791647"/>
          </a:xfrm>
        </p:spPr>
        <p:txBody>
          <a:bodyPr>
            <a:normAutofit/>
          </a:bodyPr>
          <a:lstStyle/>
          <a:p>
            <a:r>
              <a:rPr lang="sv-SE" sz="3000" dirty="0"/>
              <a:t>Hur ska vi i vår ledningsgrupp skapa kontinuitet i arbetet med Min vård Gävleborg inom vårt verksamhetsområde?</a:t>
            </a: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2" b="63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8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149722"/>
            <a:ext cx="5880057" cy="2592048"/>
          </a:xfrm>
        </p:spPr>
        <p:txBody>
          <a:bodyPr>
            <a:noAutofit/>
          </a:bodyPr>
          <a:lstStyle/>
          <a:p>
            <a:r>
              <a:rPr lang="sv-SE" sz="3000" dirty="0"/>
              <a:t>Hur ska vi i vår ledningsgrupp arbeta med ständiga förbättringar i vårt verksamhetsområde när det gäller utveckling, arbetssätt och patientbemötande i Min vård Gävleborg</a:t>
            </a:r>
            <a:r>
              <a:rPr lang="sv-SE" sz="3000" dirty="0" smtClean="0"/>
              <a:t>?</a:t>
            </a:r>
            <a:endParaRPr lang="sv-SE" sz="3000" dirty="0"/>
          </a:p>
        </p:txBody>
      </p:sp>
      <p:pic>
        <p:nvPicPr>
          <p:cNvPr id="8" name="Platshållare för bild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r="24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03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141409"/>
            <a:ext cx="5880057" cy="2592048"/>
          </a:xfrm>
        </p:spPr>
        <p:txBody>
          <a:bodyPr>
            <a:noAutofit/>
          </a:bodyPr>
          <a:lstStyle/>
          <a:p>
            <a:r>
              <a:rPr lang="sv-SE" sz="3000" dirty="0"/>
              <a:t>Hur ska vi i vår ledningsgrupp arbeta med att ta tillvara och sprida goda exempel, när någon/några upptäcker/provar nya funktioner samt använder befintliga funktioner på nytt sätt</a:t>
            </a:r>
            <a:r>
              <a:rPr lang="sv-SE" sz="3000" dirty="0" smtClean="0"/>
              <a:t>?</a:t>
            </a:r>
            <a:endParaRPr lang="sv-SE" sz="3000" dirty="0"/>
          </a:p>
        </p:txBody>
      </p:sp>
      <p:pic>
        <p:nvPicPr>
          <p:cNvPr id="9" name="Platshållare för bild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r="24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34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141409"/>
            <a:ext cx="5880057" cy="2583735"/>
          </a:xfrm>
        </p:spPr>
        <p:txBody>
          <a:bodyPr>
            <a:normAutofit/>
          </a:bodyPr>
          <a:lstStyle/>
          <a:p>
            <a:r>
              <a:rPr lang="sv-SE" sz="3000" dirty="0"/>
              <a:t>Kan Min vård Gävleborg främja distansarbete inom vårt verksamhetsområde? I så fall, hur vill vi i vår ledningsgrupp att distansarbete ska </a:t>
            </a:r>
            <a:r>
              <a:rPr lang="sv-SE" sz="3000" dirty="0" smtClean="0"/>
              <a:t>fungera </a:t>
            </a:r>
            <a:r>
              <a:rPr lang="sv-SE" sz="3000" dirty="0"/>
              <a:t>hos oss? </a:t>
            </a:r>
            <a:endParaRPr lang="sv-SE" sz="3000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" b="64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388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2357433"/>
            <a:ext cx="5880057" cy="2160000"/>
          </a:xfrm>
        </p:spPr>
        <p:txBody>
          <a:bodyPr>
            <a:normAutofit/>
          </a:bodyPr>
          <a:lstStyle/>
          <a:p>
            <a:r>
              <a:rPr lang="sv-SE" sz="3000" dirty="0"/>
              <a:t>Hur kommer vi i vår ledningsgrupp att arbeta med uppföljning och utvärdering av implementeringen i vårt verksamhetsområde</a:t>
            </a:r>
            <a:r>
              <a:rPr lang="sv-SE" sz="3000" dirty="0" smtClean="0"/>
              <a:t>?</a:t>
            </a:r>
            <a:endParaRPr lang="sv-SE" sz="3000" dirty="0"/>
          </a:p>
        </p:txBody>
      </p:sp>
      <p:sp>
        <p:nvSpPr>
          <p:cNvPr id="7" name="Rektangel 6"/>
          <p:cNvSpPr/>
          <p:nvPr/>
        </p:nvSpPr>
        <p:spPr>
          <a:xfrm>
            <a:off x="6975831" y="-1"/>
            <a:ext cx="5216170" cy="6858001"/>
          </a:xfrm>
          <a:prstGeom prst="rect">
            <a:avLst/>
          </a:prstGeom>
          <a:solidFill>
            <a:srgbClr val="388A62"/>
          </a:solidFill>
          <a:ln>
            <a:solidFill>
              <a:srgbClr val="388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31" y="4546314"/>
            <a:ext cx="525436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6960096" y="0"/>
            <a:ext cx="5243904" cy="6858000"/>
          </a:xfrm>
          <a:prstGeom prst="rect">
            <a:avLst/>
          </a:prstGeom>
          <a:solidFill>
            <a:srgbClr val="FAE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latshållare för bild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4504"/>
          <a:stretch>
            <a:fillRect/>
          </a:stretch>
        </p:blipFill>
        <p:spPr/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1" y="1989980"/>
            <a:ext cx="5880057" cy="2888633"/>
          </a:xfrm>
        </p:spPr>
        <p:txBody>
          <a:bodyPr>
            <a:normAutofit/>
          </a:bodyPr>
          <a:lstStyle/>
          <a:p>
            <a:r>
              <a:rPr lang="sv-SE" sz="3300" dirty="0"/>
              <a:t>Med erfarenheterna från </a:t>
            </a:r>
            <a:r>
              <a:rPr lang="sv-SE" sz="3300" dirty="0" smtClean="0"/>
              <a:t/>
            </a:r>
            <a:br>
              <a:rPr lang="sv-SE" sz="3300" dirty="0" smtClean="0"/>
            </a:br>
            <a:r>
              <a:rPr lang="sv-SE" sz="3300" dirty="0" smtClean="0"/>
              <a:t>tidigare </a:t>
            </a:r>
            <a:r>
              <a:rPr lang="sv-SE" sz="3300" dirty="0"/>
              <a:t>införandefaser, hur ser </a:t>
            </a:r>
            <a:r>
              <a:rPr lang="sv-SE" sz="3300" dirty="0" smtClean="0"/>
              <a:t/>
            </a:r>
            <a:br>
              <a:rPr lang="sv-SE" sz="3300" dirty="0" smtClean="0"/>
            </a:br>
            <a:r>
              <a:rPr lang="sv-SE" sz="3300" dirty="0" smtClean="0"/>
              <a:t>vi </a:t>
            </a:r>
            <a:r>
              <a:rPr lang="sv-SE" sz="3300" dirty="0"/>
              <a:t>i vår ledningsgrupp att våra verksamheter behöver förberedas inför ett förväntat ökat </a:t>
            </a:r>
            <a:r>
              <a:rPr lang="sv-SE" sz="3300" dirty="0" smtClean="0"/>
              <a:t>patientflöde?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46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gion Gävleborg">
  <a:themeElements>
    <a:clrScheme name="Region Gävleborg">
      <a:dk1>
        <a:sysClr val="windowText" lastClr="000000"/>
      </a:dk1>
      <a:lt1>
        <a:sysClr val="window" lastClr="FFFFFF"/>
      </a:lt1>
      <a:dk2>
        <a:srgbClr val="292929"/>
      </a:dk2>
      <a:lt2>
        <a:srgbClr val="B2B2B2"/>
      </a:lt2>
      <a:accent1>
        <a:srgbClr val="50B848"/>
      </a:accent1>
      <a:accent2>
        <a:srgbClr val="0097CF"/>
      </a:accent2>
      <a:accent3>
        <a:srgbClr val="EE3780"/>
      </a:accent3>
      <a:accent4>
        <a:srgbClr val="FAA634"/>
      </a:accent4>
      <a:accent5>
        <a:srgbClr val="A8CD82"/>
      </a:accent5>
      <a:accent6>
        <a:srgbClr val="5DB8DE"/>
      </a:accent6>
      <a:hlink>
        <a:srgbClr val="0070C0"/>
      </a:hlink>
      <a:folHlink>
        <a:srgbClr val="2796C4"/>
      </a:folHlink>
    </a:clrScheme>
    <a:fontScheme name="Region Gävlebor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FD4AE64-693B-4962-8522-DA6951A7EDA6}" vid="{CFEF34EF-E910-4C88-924A-AD67BB97869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presentation_liggande</Template>
  <TotalTime>165</TotalTime>
  <Words>444</Words>
  <Application>Microsoft Office PowerPoint</Application>
  <PresentationFormat>Bredbild</PresentationFormat>
  <Paragraphs>23</Paragraphs>
  <Slides>22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4" baseType="lpstr">
      <vt:lpstr>Arial</vt:lpstr>
      <vt:lpstr>Region Gävleborg</vt:lpstr>
      <vt:lpstr>Implementeringsplan Min vård Gävleborg</vt:lpstr>
      <vt:lpstr>Förändringsarbete</vt:lpstr>
      <vt:lpstr>Hur säkerställer vi i vår ledningsgrupp att samtliga yrkesgrupper i verksamhets-området förstår syfte, mål och patientnyttan med Min vård Gävleborg?</vt:lpstr>
      <vt:lpstr>Hur ska vi i vår ledningsgrupp skapa kontinuitet i arbetet med Min vård Gävleborg inom vårt verksamhetsområde?</vt:lpstr>
      <vt:lpstr>Hur ska vi i vår ledningsgrupp arbeta med ständiga förbättringar i vårt verksamhetsområde när det gäller utveckling, arbetssätt och patientbemötande i Min vård Gävleborg?</vt:lpstr>
      <vt:lpstr>Hur ska vi i vår ledningsgrupp arbeta med att ta tillvara och sprida goda exempel, när någon/några upptäcker/provar nya funktioner samt använder befintliga funktioner på nytt sätt?</vt:lpstr>
      <vt:lpstr>Kan Min vård Gävleborg främja distansarbete inom vårt verksamhetsområde? I så fall, hur vill vi i vår ledningsgrupp att distansarbete ska fungera hos oss? </vt:lpstr>
      <vt:lpstr>Hur kommer vi i vår ledningsgrupp att arbeta med uppföljning och utvärdering av implementeringen i vårt verksamhetsområde?</vt:lpstr>
      <vt:lpstr>Med erfarenheterna från  tidigare införandefaser, hur ser  vi i vår ledningsgrupp att våra verksamheter behöver förberedas inför ett förväntat ökat patientflöde?</vt:lpstr>
      <vt:lpstr>Verksamhetsnära planering</vt:lpstr>
      <vt:lpstr>Hur ska vi i vår ledningsgrupp tillgodose att alla medarbetare och chefer i vårt verksamhets-område har utbildning och kunskap om Clinic24 och Min vård Gävleborg?</vt:lpstr>
      <vt:lpstr>Hur ska vi i vår ledningsgrupp säkerställa att nya medarbetare i vårt verksamhetsområde introduceras och utbildas i Clinic24 och Min vård Gävleborg?</vt:lpstr>
      <vt:lpstr>Hur ska vi i vår ledningsgrupp kommunicera i vårt verksamhetsområde för att hålla medarbetarna uppdaterade om Min vård Gävleborg? </vt:lpstr>
      <vt:lpstr>Hur ska vi i vår ledningsgrupp arbeta i vårt verksamhetsområde för att erbjuda patienterna fast vårdkontakt eller behandlande roll?</vt:lpstr>
      <vt:lpstr>Hur ska vi i vår ledningsgrupp säkerställa att alla medarbetare i vårt verksamhetsområde har arbetsplatser anpassade för digitala besök?</vt:lpstr>
      <vt:lpstr>Hur ska vi i vår ledningsgrupp arbeta för samverkan inom vårt verksamhetsområde gällande ärenden i Min vård Gävleborg?</vt:lpstr>
      <vt:lpstr>Hur ska vi i vår ledningsgrupp arbeta för samverkan med andra verksamhetsområden gällande ärenden i Min vård Gävleborg? </vt:lpstr>
      <vt:lpstr>Daglig styrning</vt:lpstr>
      <vt:lpstr>Hur ska vi i vår ledningsgrupp säkerställa att digitala patienter i vårt verksamhetsområde hanteras med samma dignitet som fysiska besökare?   Exempelvis, ingen patient lämnas i varken det fysiska eller digitala väntrummet efter stängning.</vt:lpstr>
      <vt:lpstr>Hur ska vi i vår ledningsgrupp arbeta för att bibehålla patientsäkerheten i de ärenden som kommer till oss via  Min vård Gävleborg? </vt:lpstr>
      <vt:lpstr>Hur ska vi i vår ledningsgrupp arbeta med att anpassa tidböcker och bemanning i vårt verksamhetsområde för att ta hand om digitala besök, besök bokade via bokningsbiljetter, konsultationer och asynkrona chattar?</vt:lpstr>
      <vt:lpstr>Hur ska vi i vår ledningsgrupp arbeta med justering av tidböcker och bemanning i vårt verksamhetsområde vid eventuellt ökat eller minskat inflöde av digitala ärenden?</vt:lpstr>
    </vt:vector>
  </TitlesOfParts>
  <Company>Region Gävleborg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Jonsson Stina F - HOSLED - Kommunikation Hälso- och sjukvård</dc:creator>
  <cp:lastModifiedBy>Jonsson Stina F - HOSLED - Kommunikation Hälso- och sjukvård</cp:lastModifiedBy>
  <cp:revision>30</cp:revision>
  <dcterms:created xsi:type="dcterms:W3CDTF">2022-09-16T09:01:39Z</dcterms:created>
  <dcterms:modified xsi:type="dcterms:W3CDTF">2022-09-16T11:46:47Z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2033821800</vt:i4>
  </property>
  <property fmtid="{D5CDD505-2E9C-101B-9397-08002B2CF9AE}" pid="3" name="_NewReviewCycle">
    <vt:lpwstr/>
  </property>
  <property fmtid="{D5CDD505-2E9C-101B-9397-08002B2CF9AE}" pid="4" name="_EmailSubject">
    <vt:lpwstr>Uppdatera Region Gävleborgs mallar i Powerpoint</vt:lpwstr>
  </property>
  <property fmtid="{D5CDD505-2E9C-101B-9397-08002B2CF9AE}" pid="5" name="_AuthorEmail">
    <vt:lpwstr>anna.m.aberg@regiongavleborg.se</vt:lpwstr>
  </property>
  <property fmtid="{D5CDD505-2E9C-101B-9397-08002B2CF9AE}" pid="6" name="_AuthorEmailDisplayName">
    <vt:lpwstr>Åberg Anna M - KOMF - Kommunikationsenhet</vt:lpwstr>
  </property>
  <property fmtid="{D5CDD505-2E9C-101B-9397-08002B2CF9AE}" pid="7" name="_PreviousAdHocReviewCycleID">
    <vt:i4>-7889779</vt:i4>
  </property>
</Properties>
</file>